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1137" r:id="rId6"/>
    <p:sldId id="1138" r:id="rId7"/>
    <p:sldId id="279" r:id="rId8"/>
    <p:sldId id="278" r:id="rId9"/>
    <p:sldId id="1139" r:id="rId10"/>
    <p:sldId id="1140" r:id="rId11"/>
    <p:sldId id="1142" r:id="rId12"/>
    <p:sldId id="1143" r:id="rId13"/>
    <p:sldId id="1145" r:id="rId14"/>
    <p:sldId id="1141" r:id="rId15"/>
    <p:sldId id="1144" r:id="rId16"/>
    <p:sldId id="114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9A1D-4815-0E0A-F53B-B74EA2FA7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1FCDDA-B864-AB6E-61F1-5F12805E9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FDA29D-B60F-6CEE-CD72-7BC4520F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BE41F5-F39D-5977-7DE4-E55AA16A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CA6D9-F1BA-D1C7-BC56-3F70A3F1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DF383-5502-18C7-5756-6BE0BCF1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08286-AE26-B835-2EBC-9947BF8ED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91A2A-6887-994A-E1BD-9CF8B876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F3EE7-BD12-942D-2E92-7BD0388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FD39BE-59A0-C617-D755-14208BE4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6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EEB651-2A65-1403-8DC4-062B49118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B79012-2D85-3337-4DE9-B143A8D1A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591C6C-BE48-29FD-0A51-AF613C46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86F848-E67A-046D-E097-3D2C71A2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CCC79B-589E-DE67-5D55-C2BB24BB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86F8F-E4C1-D03C-273D-76EF26452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4FEF6-CD31-35D5-CA30-D2C9C6AF5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399193-7D2E-A310-5259-0A44703B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01B39-1A6E-AE63-6932-7BE968F9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AB5ED-4F15-3C14-6FA4-829052A0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2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ADB37-3FDB-9DCB-5375-159ED8781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890E24-85DA-6AA3-1E30-535A5C4AD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3FCF8-A302-159B-150D-B5DF13AD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8576CA-C3F4-FD70-0875-5CF74E6F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6F74FF-C080-AB51-50A0-66C3DD69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6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78319-F4A7-2F9C-7FC7-0F04B979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750A41-3279-DBCF-9A91-67009DFBC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428662-BD83-C831-CD25-E24CD63FF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3DDB74-EAF0-F360-3778-1DFEEF83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008BC-C3D5-5404-0B84-7D146CD8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4B5191-39A1-C736-3D2E-3A84A08D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38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D43F4-FCE2-67FA-44A9-ADFB5A5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FF5D2-623C-71C6-F077-60EDC357D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C22FAD-CEA8-3A15-2F0C-13AEE824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18B953-08C5-2EEE-116B-C697304C7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6ECED2-4A37-5C35-7EB5-5D866F4CE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288B8E-D2DB-877A-FC33-BD1FB49D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1D5917-EB00-03AC-75EE-6FA2E566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1ACCAB-BBAF-3112-FAAC-D3616DD1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9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036162-BB99-0262-D67B-A852D3FC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35505-6346-EA12-2847-84A7922A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9F5990-5508-9A93-BE0F-9258628C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BC1AE2-6D19-A7E3-2618-3C840D78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0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74E69E-9701-CEDB-0959-1024623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A6AA4A-FA19-CD62-4E8F-14E2CD41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D876F9-A3B8-5953-C595-D60061D3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45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E53F1-81A7-633C-699C-49E01ECAE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CBE5C-5FCF-8CD2-948F-D6084E5C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8253C2-8826-FB1C-8476-7BD16CB49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70AC4-CDD5-4455-19CD-3C324871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8D0FE9-6747-8BA3-6D15-F0956EF8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C50E25-A874-0EB2-F0AB-428120C3B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9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1FD9D-1DA2-0614-8739-933A4639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95D650-7CAA-584C-C214-999F59FDC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D3493F-BAD2-A702-430B-AE2C27330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BD859D-1904-CF9A-2642-1DAB9575C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B07B7-42F2-27D6-28B9-4D79399DC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4E28BB-10F1-B964-E463-9C25786B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42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5119A-7F45-17AC-3B34-62362C51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93BB7E-78EF-8F8E-06CB-80C75BFC3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602CF-C929-B917-2222-E8759B50C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7DDC5-1698-4402-9D16-E4B2CEB0C41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287F1-8359-A827-5093-88C701A72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B2CEE8-8AE8-1E8D-67DA-E076C4F03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AB57-4FA2-46B9-B31F-87C4B95B1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t.tiktok.com/ZS8ASCXYm/" TargetMode="External"/><Relationship Id="rId2" Type="http://schemas.openxmlformats.org/officeDocument/2006/relationships/hyperlink" Target="https://vt.tiktok.com/ZS8AS3roK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k.com/away.php?to=https%3A%2F%2Fvt.tiktok.com%2FZS8ASHfew%2F&amp;cc_key=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B0F43-BC51-DB7A-A0E2-BCA90C8A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25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методы обучения орфоэпии: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мнемотехника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2ECD0B-66B0-F42A-9B77-6600A01C9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8911" y="4907756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Дрожжина Ольга Владиславовна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первой квалификационной категории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Татариновская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</a:p>
          <a:p>
            <a:endParaRPr lang="ru-RU" dirty="0"/>
          </a:p>
        </p:txBody>
      </p:sp>
      <p:pic>
        <p:nvPicPr>
          <p:cNvPr id="5122" name="Picture 2" descr="Разбор задания №4 ЕГЭ по русскому языку">
            <a:extLst>
              <a:ext uri="{FF2B5EF4-FFF2-40B4-BE49-F238E27FC236}">
                <a16:creationId xmlns:a16="http://schemas.microsoft.com/office/drawing/2014/main" id="{48DD7C5A-2793-DCF9-F602-8E89C536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9" y="2520148"/>
            <a:ext cx="5235509" cy="274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2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9036-D5C4-0AC5-8335-2F97A1D0E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P.S.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Кстати, слово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аэропОрты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тоже можно запомнить с помощью песни)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B68DD2-89E7-474E-91E7-F6EBF047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5" y="1690688"/>
            <a:ext cx="7070889" cy="4351338"/>
          </a:xfrm>
        </p:spPr>
        <p:txBody>
          <a:bodyPr/>
          <a:lstStyle/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Не зная боли, Не зная слёз,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Он шёл за ней в неволе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У шипов этих роз.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Аэропорты и города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Он проплывал, не зная,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Собирая в сердце лишь Кусочки льда. </a:t>
            </a:r>
          </a:p>
          <a:p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В сердце лишь кусочки льда…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60FFADA-7EEB-FFA0-903D-8D82E34A6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260715"/>
            <a:ext cx="51720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9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D0983-DD94-E669-4B47-4486C9A8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ударения по песням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ждалА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FCF981-A2A0-602F-23C4-DE79E9560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46" y="1825371"/>
            <a:ext cx="9963150" cy="150495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1E463A-65DA-DE07-BE15-4015DAB90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3123267"/>
            <a:ext cx="57531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3F329-7864-91DD-1544-BC4E9E540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ударения по песням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CF912E-FEA1-3F5B-78A7-22A5EA2E21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91" y="2042441"/>
            <a:ext cx="43585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C247ED1-AD03-0FA4-A582-CDF2056A5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20" y="2137577"/>
            <a:ext cx="5674936" cy="425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C035809-73A6-39DC-17D1-A48FD608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ударения по песням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EC4966A-82C4-8F63-C173-FBBBF1B35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5661319" cy="2850071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то, что было, набело откроется потом. 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 рок-н-ролл — это не цель, и даже не </a:t>
            </a:r>
            <a:r>
              <a:rPr lang="ru-RU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3C5E1C1-1C98-17AD-C4DC-8062D12C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19" y="3035431"/>
            <a:ext cx="6426985" cy="361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70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7C501-E10F-33C6-073C-6770D6125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475"/>
            <a:ext cx="12358540" cy="1665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навсегда запомнить ударение в словах: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0165B-53A0-F541-AB91-E1B70AB6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2187020"/>
            <a:ext cx="3912124" cy="3431356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мусоропровОд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нефтепровОд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D630CAF5-8758-4C33-B583-0766CDE1C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85" y="1055802"/>
            <a:ext cx="3930978" cy="393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95CC474-9A8B-C616-AFC5-52DA289E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0" y="4166647"/>
            <a:ext cx="6518948" cy="233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4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BA29F7-5614-71EE-C077-3A6C3F6A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наши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Tik-Tok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видео)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DA169B-739B-575E-9537-7ACB90C13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-apple-system"/>
                <a:hlinkClick r:id="rId2"/>
              </a:rPr>
              <a:t>https://vt.tiktok.com/ZS8AS3roK/</a:t>
            </a:r>
            <a:endParaRPr lang="ru-RU" b="0" i="0" u="none" strike="noStrike" dirty="0">
              <a:effectLst/>
              <a:latin typeface="-apple-system"/>
            </a:endParaRPr>
          </a:p>
          <a:p>
            <a:r>
              <a:rPr lang="en-US" b="0" i="0" u="none" strike="noStrike" dirty="0">
                <a:effectLst/>
                <a:latin typeface="-apple-system"/>
                <a:hlinkClick r:id="rId3"/>
              </a:rPr>
              <a:t>https://vt.tiktok.com/ZS8ASCXYm/</a:t>
            </a:r>
            <a:endParaRPr lang="ru-RU" dirty="0">
              <a:latin typeface="-apple-system"/>
            </a:endParaRPr>
          </a:p>
          <a:p>
            <a:r>
              <a:rPr lang="en-US" b="0" i="0" u="none" strike="noStrike" dirty="0">
                <a:effectLst/>
                <a:latin typeface="-apple-system"/>
                <a:hlinkClick r:id="rId4"/>
              </a:rPr>
              <a:t>https://vt.tiktok.com/ZS8ASHfew/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65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8231C-D725-8DBD-F792-95749EA7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8" y="365125"/>
            <a:ext cx="10580802" cy="6205357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1531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/>
              <a:t>Интерактивное обучение</a:t>
            </a:r>
            <a:r>
              <a:rPr lang="ru-RU" dirty="0"/>
              <a:t> – это специальная форма организации образовательного процесса, суть которой состоит в совместной деятельности учащихся над освоением учебного материала по решению общих, но значимых для каждого проблем, в обмене знаниями, идеями, способами деятельности.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49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Традиционное обучение, реализующее репродуктивные методы, где учитель контактирует с учеником и передаёт ему готовое знание, – это </a:t>
            </a:r>
            <a:r>
              <a:rPr lang="ru-RU" b="1" i="1" dirty="0"/>
              <a:t>пассивное</a:t>
            </a:r>
            <a:r>
              <a:rPr lang="ru-RU" dirty="0"/>
              <a:t> обучение. 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Обучение с использованием проблемных ситуаций, поисковых приёмов, исследовательских задач, большого количества творческих заданий, где ученик контактирует с учителем и получает от него только руководство к действию, а не готовое знание,  – это </a:t>
            </a:r>
            <a:r>
              <a:rPr lang="ru-RU" b="1" i="1" dirty="0"/>
              <a:t>активное </a:t>
            </a:r>
            <a:r>
              <a:rPr lang="ru-RU" dirty="0"/>
              <a:t>обучение.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Обучение посредством групповых и коллективных форм работы, где происходит интеракция между учениками, а учитель только организует процесс; задания самой разной природы – </a:t>
            </a:r>
            <a:r>
              <a:rPr lang="ru-RU" b="1" i="1" dirty="0"/>
              <a:t>интерактивное</a:t>
            </a:r>
            <a:r>
              <a:rPr lang="ru-RU" dirty="0"/>
              <a:t>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097" y="207390"/>
            <a:ext cx="11594969" cy="65233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Использование в работе технологии ИО дает</a:t>
            </a:r>
          </a:p>
          <a:p>
            <a:pPr marL="0" indent="0" algn="ctr">
              <a:buNone/>
            </a:pPr>
            <a:endParaRPr lang="ru-RU" dirty="0"/>
          </a:p>
          <a:p>
            <a:r>
              <a:rPr lang="ru-RU" b="1" dirty="0"/>
              <a:t>ученику:</a:t>
            </a:r>
            <a:endParaRPr lang="ru-RU" dirty="0"/>
          </a:p>
          <a:p>
            <a:r>
              <a:rPr lang="ru-RU" dirty="0"/>
              <a:t>развитие личностной рефлексии;</a:t>
            </a:r>
          </a:p>
          <a:p>
            <a:r>
              <a:rPr lang="ru-RU" dirty="0"/>
              <a:t>осознание включенности в общую работу;</a:t>
            </a:r>
          </a:p>
          <a:p>
            <a:r>
              <a:rPr lang="ru-RU" dirty="0"/>
              <a:t>становление активной субъектной позиции в учебной деятельности;</a:t>
            </a:r>
          </a:p>
          <a:p>
            <a:r>
              <a:rPr lang="ru-RU" dirty="0"/>
              <a:t>развитие навыков общения;</a:t>
            </a:r>
          </a:p>
          <a:p>
            <a:r>
              <a:rPr lang="ru-RU" dirty="0"/>
              <a:t>принятие нравственности норм и правил совместной деятельности;</a:t>
            </a:r>
          </a:p>
          <a:p>
            <a:r>
              <a:rPr lang="ru-RU" dirty="0"/>
              <a:t>повышение познавательной активности;</a:t>
            </a:r>
          </a:p>
          <a:p>
            <a:r>
              <a:rPr lang="ru-RU" dirty="0"/>
              <a:t>чувство успешности каждому учащемуся;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классу:</a:t>
            </a:r>
            <a:endParaRPr lang="ru-RU" dirty="0"/>
          </a:p>
          <a:p>
            <a:r>
              <a:rPr lang="ru-RU" dirty="0"/>
              <a:t>формирование класса как групповой общности;</a:t>
            </a:r>
          </a:p>
          <a:p>
            <a:r>
              <a:rPr lang="ru-RU" dirty="0"/>
              <a:t>повышение познавательного интереса;</a:t>
            </a:r>
          </a:p>
          <a:p>
            <a:r>
              <a:rPr lang="ru-RU" dirty="0"/>
              <a:t>развитие навыков анализа и самоанализа в процессе групповой рефлексии;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учителю:</a:t>
            </a:r>
            <a:endParaRPr lang="ru-RU" dirty="0"/>
          </a:p>
          <a:p>
            <a:r>
              <a:rPr lang="ru-RU" dirty="0"/>
              <a:t>нестандартное отношение к организации образовательного процесса;</a:t>
            </a:r>
          </a:p>
          <a:p>
            <a:r>
              <a:rPr lang="ru-RU" dirty="0"/>
              <a:t>формирование мотивационной готовности к межличностному взаимодействию не только в учебных, но и иных ситуациях;</a:t>
            </a:r>
          </a:p>
          <a:p>
            <a:r>
              <a:rPr lang="ru-RU" dirty="0"/>
              <a:t>освоение учителем проблемно-поисковых методов  как путь к организации творческо-исследовательской деятельности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01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79C8EA5-C29A-19B9-3BA0-E12B20EE1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785" y="0"/>
            <a:ext cx="7993063" cy="6438507"/>
          </a:xfrm>
        </p:spPr>
        <p:txBody>
          <a:bodyPr/>
          <a:lstStyle/>
          <a:p>
            <a:pPr algn="l" eaLnBrk="1" hangingPunct="1"/>
            <a:r>
              <a:rPr lang="ru-RU" altLang="ru-RU" sz="2400" b="1" dirty="0">
                <a:latin typeface="Garamond" panose="02020404030301010803" pitchFamily="18" charset="0"/>
              </a:rPr>
              <a:t> </a:t>
            </a:r>
            <a:r>
              <a:rPr lang="ru-RU" altLang="ru-RU" sz="2800" b="1" dirty="0">
                <a:latin typeface="Garamond" panose="02020404030301010803" pitchFamily="18" charset="0"/>
              </a:rPr>
              <a:t>В задании 4 части 1 экзаменационной работы изменены формулировка задания и система ответов (множественный выбор), расширен предъявляемый языковой материал (</a:t>
            </a:r>
            <a:r>
              <a:rPr lang="ru-RU" altLang="ru-RU" sz="2800" b="1" dirty="0">
                <a:solidFill>
                  <a:srgbClr val="002060"/>
                </a:solidFill>
                <a:latin typeface="Garamond" panose="02020404030301010803" pitchFamily="18" charset="0"/>
              </a:rPr>
              <a:t>обновлён Орфоэпический словник</a:t>
            </a:r>
            <a:r>
              <a:rPr lang="ru-RU" altLang="ru-RU" sz="2800" b="1" dirty="0">
                <a:latin typeface="Garamond" panose="02020404030301010803" pitchFamily="18" charset="0"/>
              </a:rPr>
              <a:t>). </a:t>
            </a:r>
            <a:r>
              <a:rPr lang="ru-RU" altLang="ru-RU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Оно получило статус задания повышенной сложности</a:t>
            </a:r>
            <a:br>
              <a:rPr lang="ru-RU" altLang="ru-RU" sz="28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ru-RU" altLang="ru-RU" sz="28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В 2022 году в этом задании совершили ошибки 25% всех выпускников.</a:t>
            </a:r>
            <a:br>
              <a:rPr lang="ru-RU" altLang="ru-RU" sz="2800" b="1" dirty="0">
                <a:latin typeface="Garamond" panose="02020404030301010803" pitchFamily="18" charset="0"/>
              </a:rPr>
            </a:br>
            <a:br>
              <a:rPr lang="ru-RU" altLang="ru-RU" sz="2800" b="1" dirty="0">
                <a:latin typeface="Garamond" panose="02020404030301010803" pitchFamily="18" charset="0"/>
              </a:rPr>
            </a:br>
            <a:r>
              <a:rPr lang="ru-RU" altLang="ru-RU" sz="2800" b="1" dirty="0">
                <a:latin typeface="Garamond" panose="02020404030301010803" pitchFamily="18" charset="0"/>
              </a:rPr>
              <a:t>	</a:t>
            </a:r>
            <a:endParaRPr lang="ru-RU" altLang="ru-RU" sz="2400" b="1" dirty="0">
              <a:latin typeface="Garamond" panose="02020404030301010803" pitchFamily="18" charset="0"/>
            </a:endParaRPr>
          </a:p>
        </p:txBody>
      </p:sp>
      <p:sp>
        <p:nvSpPr>
          <p:cNvPr id="11267" name="Заголовок 1">
            <a:extLst>
              <a:ext uri="{FF2B5EF4-FFF2-40B4-BE49-F238E27FC236}">
                <a16:creationId xmlns:a16="http://schemas.microsoft.com/office/drawing/2014/main" id="{42D70BC5-AA93-875F-9DFF-D5D8853653F3}"/>
              </a:ext>
            </a:extLst>
          </p:cNvPr>
          <p:cNvSpPr txBox="1">
            <a:spLocks/>
          </p:cNvSpPr>
          <p:nvPr/>
        </p:nvSpPr>
        <p:spPr bwMode="auto">
          <a:xfrm>
            <a:off x="1774825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C00000"/>
                </a:solidFill>
                <a:latin typeface="Garamond" panose="02020404030301010803" pitchFamily="18" charset="0"/>
              </a:rPr>
              <a:t>Изменения в КИМ 2023г.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8B009-4250-5E40-E705-A883FC51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3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Слова, в которых чаще всего совершают ошибки в 4 задании ЕГЭ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кровоточАщий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вероисповЕдание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оптОвый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балОванный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опломбировАть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98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65F8BF4-1DB2-87E9-C0AD-C4F44D9D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8" y="2066589"/>
            <a:ext cx="6579909" cy="45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6CB3303-554A-A73D-120C-D891DF2F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71" y="1102936"/>
            <a:ext cx="3649713" cy="560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51C2A8-96CF-A2D8-E7DC-4F67BEED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6" y="243049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карточек «Ударник литературной речи»</a:t>
            </a:r>
          </a:p>
        </p:txBody>
      </p:sp>
    </p:spTree>
    <p:extLst>
      <p:ext uri="{BB962C8B-B14F-4D97-AF65-F5344CB8AC3E}">
        <p14:creationId xmlns:p14="http://schemas.microsoft.com/office/powerpoint/2010/main" val="225151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A681B-A0DF-3171-53EB-A8306881B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8" y="873197"/>
            <a:ext cx="10859679" cy="58803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C6E023-C8CA-100A-3365-5A8804B4221F}"/>
              </a:ext>
            </a:extLst>
          </p:cNvPr>
          <p:cNvSpPr txBox="1"/>
          <p:nvPr/>
        </p:nvSpPr>
        <p:spPr>
          <a:xfrm>
            <a:off x="358218" y="104452"/>
            <a:ext cx="11833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Образавр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https://obrazavr.ru/trenazhyory/ege/russkij-yazyk-ege-trenazhyory/zadanie-4-postanovka-udareniya/</a:t>
            </a:r>
          </a:p>
        </p:txBody>
      </p:sp>
    </p:spTree>
    <p:extLst>
      <p:ext uri="{BB962C8B-B14F-4D97-AF65-F5344CB8AC3E}">
        <p14:creationId xmlns:p14="http://schemas.microsoft.com/office/powerpoint/2010/main" val="421344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718F5-B271-0BA0-6AA5-2B153369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67" y="357188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Учим ударения по песням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3C334-D8A9-DC68-CB2E-BB46BDD51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897593"/>
            <a:ext cx="10515600" cy="1500187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Вспоминаем песню группы «Звери» «Районы-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квартАлы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DE1FAB-6E89-1BB8-D6B4-2AAA14380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62" y="3044856"/>
            <a:ext cx="3610468" cy="36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FE95A9-55D0-DE50-2741-E667AC897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70" y="2957170"/>
            <a:ext cx="9226656" cy="13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0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551</Words>
  <Application>Microsoft Office PowerPoint</Application>
  <PresentationFormat>Широкоэкранный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Garamond</vt:lpstr>
      <vt:lpstr>Open Sans</vt:lpstr>
      <vt:lpstr>Times New Roman</vt:lpstr>
      <vt:lpstr>Тема Office</vt:lpstr>
      <vt:lpstr>Интерактивные методы обучения орфоэпии: лайфхаки и мнемотехника</vt:lpstr>
      <vt:lpstr>Презентация PowerPoint</vt:lpstr>
      <vt:lpstr>Презентация PowerPoint</vt:lpstr>
      <vt:lpstr>Презентация PowerPoint</vt:lpstr>
      <vt:lpstr> В задании 4 части 1 экзаменационной работы изменены формулировка задания и система ответов (множественный выбор), расширен предъявляемый языковой материал (обновлён Орфоэпический словник). Оно получило статус задания повышенной сложности  В 2022 году в этом задании совершили ошибки 25% всех выпускников.   </vt:lpstr>
      <vt:lpstr>Слова, в которых чаще всего совершают ошибки в 4 задании ЕГЭ   кровоточАщий  вероисповЕдание оптОвый балОванный опломбировАть   </vt:lpstr>
      <vt:lpstr>Набор карточек «Ударник литературной речи»</vt:lpstr>
      <vt:lpstr>Презентация PowerPoint</vt:lpstr>
      <vt:lpstr>Учим ударения по песням    квАртал или квартАл? </vt:lpstr>
      <vt:lpstr>P.S. Кстати, слово аэропОрты тоже можно запомнить с помощью песни)</vt:lpstr>
      <vt:lpstr>Учим ударения по песням ждАла или ждалА?</vt:lpstr>
      <vt:lpstr>Учим ударения по песням звонИт или звОнит?</vt:lpstr>
      <vt:lpstr>Учим ударения по песням срЕдства или средствА</vt:lpstr>
      <vt:lpstr>Как навсегда запомнить ударение в словах:</vt:lpstr>
      <vt:lpstr>Ссылка на наши Tik-Tok видео)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методы обучения орфоэпии: лайфхаки и мнемотехника</dc:title>
  <dc:creator>Ольга Дрожжина</dc:creator>
  <cp:lastModifiedBy>Ольга Дрожжина</cp:lastModifiedBy>
  <cp:revision>3</cp:revision>
  <dcterms:created xsi:type="dcterms:W3CDTF">2023-01-23T15:58:15Z</dcterms:created>
  <dcterms:modified xsi:type="dcterms:W3CDTF">2023-01-23T21:29:03Z</dcterms:modified>
</cp:coreProperties>
</file>